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  <p:sldMasterId id="2147483762" r:id="rId2"/>
    <p:sldMasterId id="2147483745" r:id="rId3"/>
  </p:sldMasterIdLst>
  <p:notesMasterIdLst>
    <p:notesMasterId r:id="rId26"/>
  </p:notesMasterIdLst>
  <p:handoutMasterIdLst>
    <p:handoutMasterId r:id="rId27"/>
  </p:handoutMasterIdLst>
  <p:sldIdLst>
    <p:sldId id="256" r:id="rId4"/>
    <p:sldId id="925" r:id="rId5"/>
    <p:sldId id="989" r:id="rId6"/>
    <p:sldId id="993" r:id="rId7"/>
    <p:sldId id="994" r:id="rId8"/>
    <p:sldId id="990" r:id="rId9"/>
    <p:sldId id="995" r:id="rId10"/>
    <p:sldId id="996" r:id="rId11"/>
    <p:sldId id="997" r:id="rId12"/>
    <p:sldId id="998" r:id="rId13"/>
    <p:sldId id="999" r:id="rId14"/>
    <p:sldId id="1000" r:id="rId15"/>
    <p:sldId id="1001" r:id="rId16"/>
    <p:sldId id="991" r:id="rId17"/>
    <p:sldId id="1002" r:id="rId18"/>
    <p:sldId id="1003" r:id="rId19"/>
    <p:sldId id="992" r:id="rId20"/>
    <p:sldId id="1004" r:id="rId21"/>
    <p:sldId id="1005" r:id="rId22"/>
    <p:sldId id="1006" r:id="rId23"/>
    <p:sldId id="1007" r:id="rId24"/>
    <p:sldId id="936" r:id="rId2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24BF32C-05EF-4D44-AEB1-5232D0CBBAE7}">
          <p14:sldIdLst>
            <p14:sldId id="256"/>
            <p14:sldId id="925"/>
            <p14:sldId id="989"/>
            <p14:sldId id="993"/>
            <p14:sldId id="994"/>
            <p14:sldId id="990"/>
            <p14:sldId id="995"/>
            <p14:sldId id="996"/>
            <p14:sldId id="997"/>
            <p14:sldId id="998"/>
            <p14:sldId id="999"/>
            <p14:sldId id="1000"/>
            <p14:sldId id="1001"/>
            <p14:sldId id="991"/>
            <p14:sldId id="1002"/>
            <p14:sldId id="1003"/>
            <p14:sldId id="992"/>
            <p14:sldId id="1004"/>
            <p14:sldId id="1005"/>
            <p14:sldId id="1006"/>
            <p14:sldId id="1007"/>
            <p14:sldId id="9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" initials="l" lastIdx="2" clrIdx="0">
    <p:extLst>
      <p:ext uri="{19B8F6BF-5375-455C-9EA6-DF929625EA0E}">
        <p15:presenceInfo xmlns:p15="http://schemas.microsoft.com/office/powerpoint/2012/main" userId="d9f3c1e6d1a882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AFAFA"/>
    <a:srgbClr val="A6A6A6"/>
    <a:srgbClr val="FF1818"/>
    <a:srgbClr val="E2AC88"/>
    <a:srgbClr val="BC1010"/>
    <a:srgbClr val="6B6B6B"/>
    <a:srgbClr val="5E5E5E"/>
    <a:srgbClr val="4E9BCA"/>
    <a:srgbClr val="E7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75410" autoAdjust="0"/>
  </p:normalViewPr>
  <p:slideViewPr>
    <p:cSldViewPr snapToGrid="0" snapToObjects="1">
      <p:cViewPr varScale="1">
        <p:scale>
          <a:sx n="83" d="100"/>
          <a:sy n="83" d="100"/>
        </p:scale>
        <p:origin x="96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CA46ED9-F836-42F5-925C-87E810E6827B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72125C6-1DA3-4557-B4A9-2C41DC8087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711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3163B5C-D765-4B4B-A317-AF1C37DEC412}" type="datetimeFigureOut">
              <a:rPr kumimoji="1" lang="ko-KR" altLang="en-US" smtClean="0"/>
              <a:t>2025-05-28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E399959-E852-8C4A-ADD9-E2A6933376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639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DC3B5-FDA1-652F-F4F7-9BA8EF2B56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16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BCCF-AF75-432F-83AC-4E3259C8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381597-66E1-67DF-91E2-9C4FEB783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351909-ED33-3CF6-4D50-4EDC18BC2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DE846-F6CE-1345-9117-96CFAC75D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AAED9B-4BB4-54C3-0A1D-C88F05F199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272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F2D84-83F2-6790-9DA3-C6C868A16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A7C813-9344-E6B6-44FB-369DFBF3C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69A1E3-C652-3633-46F8-C075C4751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6A40ED-D2CB-C010-F539-1E2526A96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6CB89-F7F9-2BEB-54F6-BD9FEC1D3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53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5F95B-133C-7CEA-91C9-9E672308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F68ED6-73D4-ED04-69E6-A233304FB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18F7E5-D854-EB15-E18C-C32B25761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4C5F01-6145-73C6-CC59-C6A1EB763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D434B8-744D-5990-8EE0-581E502F9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09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0CDD-46C1-983F-D9C2-6DB3B9565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72DB9-3404-508E-EB42-11436B682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367D49-861A-9086-2129-AAAEDCA1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9DDCCA-EF0B-8873-9488-2761A5BD19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263434-7F11-7FAC-F398-F71478D26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287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DED89-F830-829A-7354-98245DE1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7FE147-74D1-437B-C860-084991956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E68838-8E2C-6B60-EB03-C4A54C222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F132E4-29D9-75C3-5674-2AC1D6ED46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0464A9-6F87-A25A-7550-B21BEC32E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117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D448-44FC-4755-7897-106F78A1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3E7B19-598F-AB90-B917-4A303C418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18DD9-508F-75E5-EC30-76B0A6A90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3FC249-D918-FB5B-669B-3395B1298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982B6-C3EB-504F-9D84-948645B5F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24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398D-DC9E-B618-DA73-EED4CC3D2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BF51B8-846A-D287-CE90-69D5911E2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798D9F-36E7-E687-7EEA-670A97244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380873-06E4-574C-E17A-47F044F24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D17853-EC48-8647-1325-319D5B8A3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012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F09-00B4-D836-3404-F234E8360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078308-7D44-6D59-6A85-52BA3BB4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D32E23-9251-79D9-965E-605AD932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14F46D-0EE0-08E9-96EA-2DD044EB08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A0A4AD-A72B-1F7F-E036-4974706EC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90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7DDD4-CF9E-37FD-7FE3-E6960E0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1A4A47-CEAB-B9B9-F152-29499B643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E90D15-5D3F-E23F-F64A-1242395B0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AB4A65-5941-F1C9-3A2F-B24130276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35FE7D-3AB5-AA6B-8229-9F704B143F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665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8720-38C8-2A96-A63E-4D481BFD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12355B-BE3E-0D23-2888-67DD887C9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4799B3-4A52-1434-90B6-318864431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2A55B4-FE5A-C319-2CA8-ABEA8C6BD2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8D4A23-9C28-62F0-AD82-0B4E1551CA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281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594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BDEF-8BF5-B6C6-92EF-B277B16D7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053FA9-17FA-4B0E-14C4-859147590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1B1641-57B8-655F-7BAD-141110D37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C5654-1CCD-F972-CC7D-28DDDE448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B84453-32EF-19C9-5778-9CFE51E33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5157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D18E0-6E73-FE7B-1D7E-E62C3BFC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E85DA1-2AD3-8F99-1159-C19CC699B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29A2EA-20A0-7ABC-0EB5-83535D78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C991E7-DFFE-539C-5D6D-6616B68D4C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5ABA37-D788-3A96-43BE-AFE79E4212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989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90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02C7-9F92-6D66-7031-E59785DC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877E85-A812-5249-489C-CC9138308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79A1F7-1C6D-5588-EA76-9FF98A187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3DE49-B3A1-DA7F-0D63-D4CAE89AE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8E6F91-5955-8EC1-C6CE-8E1CEF3F8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062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EDD9-3840-451C-5C92-993FACBB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8A00DA-F96B-B6AF-A703-D6FDE83FE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D6C6BE-AE3C-AB6B-9909-7BA6E84DC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Info</a:t>
            </a:r>
            <a:r>
              <a:rPr lang="ko-KR" altLang="en-US" dirty="0"/>
              <a:t> 빈 </a:t>
            </a:r>
            <a:r>
              <a:rPr lang="ko-KR" altLang="en-US" dirty="0" err="1"/>
              <a:t>딕트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17718A-6B13-6FC6-1F08-1497F39C3B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59918D-53E0-F812-7937-24B3035DB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50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4C73-4554-936A-CAB0-5B307FD5D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4E518D-0E6C-EAEF-A383-F4A8D75E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4CE727-E173-D8A4-3BD8-7CD027C5F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 </a:t>
            </a:r>
            <a:r>
              <a:rPr lang="en-US" altLang="ko-KR" dirty="0"/>
              <a:t>0: 200</a:t>
            </a:r>
          </a:p>
          <a:p>
            <a:r>
              <a:rPr lang="ko-KR" altLang="en-US" dirty="0"/>
              <a:t>버전 </a:t>
            </a:r>
            <a:r>
              <a:rPr lang="en-US" altLang="ko-KR" dirty="0"/>
              <a:t>1: 500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AED604-5D40-40DB-1AB7-6EF7698D4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74F1DB-DDAB-D3D8-4170-1A75B7C0AC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613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8F1B7-BCD5-48D1-9F71-63814D0AE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31398-CDAF-E195-6028-B81D46321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3DBC5E-DFED-418B-F53A-2BBF9C611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94E400-11C1-4428-625A-D60018EED4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EB9064-71D8-E010-54E1-DCC62E85A9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48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2CC5-169E-7BD2-871D-4982FE2B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59AEBC-7A27-0AF4-3408-37EE75CB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86F3D0-B4EA-AF9E-309B-75AE5DBB7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DB37F6-EBCF-9E83-8D7B-0B12345B6C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B3B81-E3C4-B492-5184-E54C812F3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393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15544-71C2-1595-9A4C-567AC92C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B9D17F-430D-28B0-D184-92C180331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DD15B1-CCBA-8D45-4194-90E2B7DB5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1B6911-7598-72A8-DAD3-86459DA713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04E604-9CF6-3569-F430-673043A8E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370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5C6C-FDF7-DD46-3525-E5B3F8AF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4319D8-8743-95D1-E336-0DEF07F4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55CE63-777C-F17C-D9B7-853039F2B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3414F5-3777-8108-4DAD-08CA84F0B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028182-78BD-4A83-4E6E-9EDBD7149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789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54726-64EB-6448-BDF7-24EF6F65A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rgbClr val="00338A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616237" y="5433659"/>
            <a:ext cx="1872000" cy="1125160"/>
            <a:chOff x="8928608" y="5200152"/>
            <a:chExt cx="2755940" cy="1656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E32EA8-8AFB-6340-95CC-6ACA8C9A2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61492" y="5200152"/>
              <a:ext cx="2476984" cy="659986"/>
            </a:xfrm>
            <a:prstGeom prst="rect">
              <a:avLst/>
            </a:prstGeom>
          </p:spPr>
        </p:pic>
        <p:pic>
          <p:nvPicPr>
            <p:cNvPr id="8" name="Picture 2" descr="ver2_sizeup.png"/>
            <p:cNvPicPr>
              <a:picLocks noChangeAspect="1" noChangeArrowheads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608" y="5883783"/>
              <a:ext cx="2755940" cy="97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163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C151E8E-388E-884E-A6B3-357458C6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87A5BA9-857A-A54A-B021-E8DDEB7C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08E76E9-18BD-AE4F-9AAB-AC237CB8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CEEAE7C-D0F6-7442-A560-3B1CF79AF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8539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A4FF773-9D4D-2E4D-B079-1F9481AA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574342E-5790-8241-AFCE-9C736188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91448C50-DEB3-1049-8092-0F3EFA97A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63CBEB7-4818-4341-8CDB-7C0F672F0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0645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281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72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848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54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601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724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48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701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B7E52C-1D44-BE4F-9ED5-8ED29E30F2DA}"/>
              </a:ext>
            </a:extLst>
          </p:cNvPr>
          <p:cNvSpPr/>
          <p:nvPr userDrawn="1"/>
        </p:nvSpPr>
        <p:spPr>
          <a:xfrm>
            <a:off x="2223247" y="0"/>
            <a:ext cx="9968753" cy="149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DB239-7DCD-9D4C-90BB-1B5C76672A21}"/>
              </a:ext>
            </a:extLst>
          </p:cNvPr>
          <p:cNvSpPr/>
          <p:nvPr userDrawn="1"/>
        </p:nvSpPr>
        <p:spPr>
          <a:xfrm>
            <a:off x="0" y="0"/>
            <a:ext cx="3418541" cy="685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54963" y="577049"/>
            <a:ext cx="7882813" cy="5708341"/>
          </a:xfr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sz="1800" dirty="0"/>
              <a:t>둘째 수준</a:t>
            </a:r>
            <a:endParaRPr kumimoji="1" lang="en-US" altLang="ko-KR" sz="1800" dirty="0"/>
          </a:p>
          <a:p>
            <a:r>
              <a:rPr kumimoji="1" lang="en-US" altLang="ko-KR" sz="1800" dirty="0"/>
              <a:t>		&gt; </a:t>
            </a:r>
            <a:r>
              <a:rPr kumimoji="1" lang="ko-KR" altLang="en-US" sz="1600" dirty="0"/>
              <a:t>셋째 수준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-2" y="0"/>
            <a:ext cx="12192002" cy="69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694F88-7C88-D9F7-8E19-B1076E4ADF5D}"/>
              </a:ext>
            </a:extLst>
          </p:cNvPr>
          <p:cNvSpPr/>
          <p:nvPr userDrawn="1"/>
        </p:nvSpPr>
        <p:spPr>
          <a:xfrm>
            <a:off x="336000" y="127711"/>
            <a:ext cx="11520000" cy="792000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02F89-3D31-6E0E-A601-8196ED0EF508}"/>
              </a:ext>
            </a:extLst>
          </p:cNvPr>
          <p:cNvSpPr/>
          <p:nvPr userDrawn="1"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40" y="6451235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40" y="6451235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75" y="174983"/>
            <a:ext cx="10260000" cy="661947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70675" y="1072139"/>
            <a:ext cx="10260000" cy="530941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0675" y="623927"/>
            <a:ext cx="10260000" cy="340798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텍스트 개체 틀 19">
            <a:extLst>
              <a:ext uri="{FF2B5EF4-FFF2-40B4-BE49-F238E27FC236}">
                <a16:creationId xmlns:a16="http://schemas.microsoft.com/office/drawing/2014/main" id="{3CB8EC1D-C5F7-9EF9-2251-614C2AF83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373" y="6504316"/>
            <a:ext cx="7942242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724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579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44A347B-9E14-A0B5-32C8-014A01696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67874" y="6475741"/>
            <a:ext cx="495993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5C3F9C-1816-72DF-6130-4906D30F1B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8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51A9462-EB66-5D25-BB08-21B178F34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418" y="6403610"/>
            <a:ext cx="1019860" cy="370252"/>
          </a:xfrm>
          <a:prstGeom prst="rect">
            <a:avLst/>
          </a:prstGeom>
        </p:spPr>
      </p:pic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91FDD543-6E02-721C-3EFF-ABDC285014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8862674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2913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F5D327-A589-0180-204A-1DB721DD5EFF}"/>
              </a:ext>
            </a:extLst>
          </p:cNvPr>
          <p:cNvSpPr/>
          <p:nvPr userDrawn="1"/>
        </p:nvSpPr>
        <p:spPr>
          <a:xfrm>
            <a:off x="703740" y="6473023"/>
            <a:ext cx="36000" cy="28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689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115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BOA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7" y="2400506"/>
            <a:ext cx="10747541" cy="976957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3377463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71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BOA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0" y="403236"/>
            <a:ext cx="10747541" cy="976957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1344193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410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1177786"/>
            <a:ext cx="10747526" cy="521642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351" y="874279"/>
            <a:ext cx="10747541" cy="24138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18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880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-3880" y="0"/>
            <a:ext cx="12192002" cy="69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694F88-7C88-D9F7-8E19-B1076E4ADF5D}"/>
              </a:ext>
            </a:extLst>
          </p:cNvPr>
          <p:cNvSpPr/>
          <p:nvPr userDrawn="1"/>
        </p:nvSpPr>
        <p:spPr>
          <a:xfrm>
            <a:off x="365305" y="224350"/>
            <a:ext cx="466433" cy="900000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02F89-3D31-6E0E-A601-8196ED0EF508}"/>
              </a:ext>
            </a:extLst>
          </p:cNvPr>
          <p:cNvSpPr/>
          <p:nvPr userDrawn="1"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40" y="6451235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40" y="6451235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21" y="243895"/>
            <a:ext cx="10260000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2121" y="1242204"/>
            <a:ext cx="10260000" cy="49760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2121" y="783552"/>
            <a:ext cx="10260000" cy="340798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373" y="6504316"/>
            <a:ext cx="7942242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9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AF6FD7-9B61-8747-A096-602F33FF1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49C9C-9668-4E4E-9FAC-072C628778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103359" y="5065145"/>
            <a:ext cx="2513496" cy="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3A333-4747-7048-8B52-9F23FF902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  <p:sp>
        <p:nvSpPr>
          <p:cNvPr id="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81976" y="6449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F98E-D449-491A-BB66-07467C501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03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D51A46-4F20-334C-AE3E-C3BA2F8D2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1101373"/>
            <a:ext cx="5515946" cy="1315256"/>
          </a:xfrm>
        </p:spPr>
        <p:txBody>
          <a:bodyPr anchor="t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037" y="2491273"/>
            <a:ext cx="5421085" cy="31537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21FDC-964B-6046-B4C2-6347209E4717}"/>
              </a:ext>
            </a:extLst>
          </p:cNvPr>
          <p:cNvSpPr txBox="1"/>
          <p:nvPr userDrawn="1"/>
        </p:nvSpPr>
        <p:spPr>
          <a:xfrm>
            <a:off x="653143" y="3704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C9C4E19-095F-2844-BBE0-16674D0212C1}"/>
              </a:ext>
            </a:extLst>
          </p:cNvPr>
          <p:cNvSpPr txBox="1">
            <a:spLocks/>
          </p:cNvSpPr>
          <p:nvPr userDrawn="1"/>
        </p:nvSpPr>
        <p:spPr>
          <a:xfrm>
            <a:off x="8968273" y="1113850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01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1F877-2A9C-4942-9D58-DD181C344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43032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4501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2894C-F139-DA4C-8626-6CDCF8D41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FEEEBA-FDC4-FA4C-964C-63984D824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41D0EC4-3EED-E34D-85AC-D9ED23A5C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8241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BC9F328-C9C3-BC40-B5D8-8A1A059B6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1261A75-507E-9B4C-A3B1-D036CD3C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9622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DEBE4-5563-8347-95D5-AE0C498594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9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64CAEBA-B6C6-2346-8839-1727C9D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FFC6271-D8CA-254B-9148-9023F541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20EC026-6CC2-784E-9A0A-4579B918B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4EAD150C-C884-8D4C-AE70-053C9E73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13251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C697CB0-F81C-024A-90AE-1FECE74D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DE25AE8-2150-A44E-8E7B-D78DD4409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DB378263-CF09-0840-A13D-09CBD3D29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6A8A4722-3C75-C64B-A32D-6FC5F498C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250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31852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4761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8241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15489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36345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097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4076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348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810901-9339-BB49-94F2-5586B4344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094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08648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10771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4E504A-C39B-F748-B0E9-BFD7A30559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" y="1844703"/>
            <a:ext cx="9144000" cy="166526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92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553EB-89C0-8F45-8011-6CCF7DE55C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23526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44B8B-1025-7C49-8356-461EB94A2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13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8AF81D-AA3D-8048-8026-5113B811D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E8479-29D7-4B4B-B405-98E3EF39B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89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0125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953A31-E0DF-C846-9AF4-D5481816F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084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D9BA4F-0BFF-514D-A5E9-305B12042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3B29C-434A-8C4D-9E8E-40995611D6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1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75675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92DA4-B58B-A242-A011-B1E9BEB9E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E4332F-153A-0449-B5BE-6ADE9647C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EF61533-5666-4849-B655-CD92FC01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1082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D70807-A4C6-454D-8A0C-231DFF74E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085FC-24D0-A44F-AA38-829B77E54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2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54164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0E384E-9AC9-A74A-8188-6D8DD40C0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873295A-58C0-4246-8E6D-07DC1DFD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66E36EA-6DF0-644C-9C47-E9841EC8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061FB0-22BC-004F-9EC7-D044FE5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FDCD5FD-C468-2E45-82F9-F42F3F481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485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71A24-4BD6-7245-B8F9-9C99416C4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41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92915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91614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01051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044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71505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395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6016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97D636-D2DD-D045-BA1C-1E1C13C42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812A1-7DFE-3840-9AB7-29D717C78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156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058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8503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B9C124-11FD-2443-B432-C0BDA0A96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A695ADA-97B1-C34F-970F-4F1272F24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31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8414BD-6821-3C47-B269-2153F36331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21.jp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EDD012-79BD-F048-9E7B-29D43EB8CCFA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7" name="Picture 2" descr="ver2_sizeup.png"/>
          <p:cNvPicPr>
            <a:picLocks noChangeAspect="1" noChangeArrowheads="1"/>
          </p:cNvPicPr>
          <p:nvPr userDrawn="1"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176" y="6410824"/>
            <a:ext cx="1266824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81976" y="6449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F98E-D449-491A-BB66-07467C501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9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6" r:id="rId3"/>
    <p:sldLayoutId id="2147483797" r:id="rId4"/>
    <p:sldLayoutId id="2147483717" r:id="rId5"/>
    <p:sldLayoutId id="2147483720" r:id="rId6"/>
    <p:sldLayoutId id="2147483798" r:id="rId7"/>
    <p:sldLayoutId id="2147483725" r:id="rId8"/>
    <p:sldLayoutId id="2147483728" r:id="rId9"/>
    <p:sldLayoutId id="2147483732" r:id="rId10"/>
    <p:sldLayoutId id="2147483733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810" r:id="rId20"/>
    <p:sldLayoutId id="2147483809" r:id="rId21"/>
    <p:sldLayoutId id="2147483817" r:id="rId22"/>
    <p:sldLayoutId id="2147483816" r:id="rId23"/>
    <p:sldLayoutId id="2147483815" r:id="rId24"/>
    <p:sldLayoutId id="2147483813" r:id="rId25"/>
    <p:sldLayoutId id="2147483814" r:id="rId26"/>
    <p:sldLayoutId id="2147483812" r:id="rId27"/>
    <p:sldLayoutId id="2147483811" r:id="rId2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7C8325-5632-3E47-8130-F085F37F12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0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805" r:id="rId3"/>
    <p:sldLayoutId id="2147483765" r:id="rId4"/>
    <p:sldLayoutId id="2147483766" r:id="rId5"/>
    <p:sldLayoutId id="2147483806" r:id="rId6"/>
    <p:sldLayoutId id="2147483767" r:id="rId7"/>
    <p:sldLayoutId id="2147483768" r:id="rId8"/>
    <p:sldLayoutId id="2147483807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565685-9C21-4B43-B667-C462014F06E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593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99" r:id="rId4"/>
    <p:sldLayoutId id="2147483749" r:id="rId5"/>
    <p:sldLayoutId id="2147483750" r:id="rId6"/>
    <p:sldLayoutId id="2147483800" r:id="rId7"/>
    <p:sldLayoutId id="2147483751" r:id="rId8"/>
    <p:sldLayoutId id="2147483752" r:id="rId9"/>
    <p:sldLayoutId id="2147483801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7EF283-84CB-074C-874E-297B6CDD5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dirty="0"/>
              <a:t>Reinforcement Learning Study</a:t>
            </a:r>
            <a:br>
              <a:rPr kumimoji="1" lang="en-US" altLang="ko-KR" sz="5300" dirty="0"/>
            </a:br>
            <a:r>
              <a:rPr kumimoji="1" lang="en-US" altLang="ko-KR" sz="4000" dirty="0"/>
              <a:t>Chapter 8. DQN</a:t>
            </a:r>
            <a:endParaRPr kumimoji="1" lang="ko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3ED17B8-8B56-1242-816D-4D5B10AA3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김명섭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05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1"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21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</a:t>
            </a: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9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56002-AF2C-7698-3C4F-612CD001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1B028A-5BF0-C269-AB64-6430BB064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BE6231-465A-E627-1063-12538E09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51F11-CCC6-F2A1-357C-DE8B709965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목표 신경망</a:t>
            </a:r>
            <a:endParaRPr lang="en-US" altLang="ko-KR" dirty="0"/>
          </a:p>
          <a:p>
            <a:pPr lvl="1"/>
            <a:r>
              <a:rPr lang="ko-KR" altLang="en-US" dirty="0"/>
              <a:t>지도학습과 </a:t>
            </a:r>
            <a:r>
              <a:rPr lang="en-US" altLang="ko-KR" dirty="0"/>
              <a:t>Q </a:t>
            </a:r>
            <a:r>
              <a:rPr lang="ko-KR" altLang="en-US" dirty="0"/>
              <a:t>러닝의 차이</a:t>
            </a:r>
            <a:endParaRPr lang="en-US" altLang="ko-KR" dirty="0"/>
          </a:p>
          <a:p>
            <a:pPr lvl="2"/>
            <a:r>
              <a:rPr lang="ko-KR" altLang="en-US" dirty="0"/>
              <a:t>지도 학습</a:t>
            </a:r>
            <a:r>
              <a:rPr lang="en-US" altLang="ko-KR" dirty="0"/>
              <a:t>: </a:t>
            </a:r>
            <a:r>
              <a:rPr lang="ko-KR" altLang="en-US" dirty="0"/>
              <a:t>레이블이 바뀌지 않음</a:t>
            </a:r>
            <a:endParaRPr lang="en-US" altLang="ko-KR" dirty="0"/>
          </a:p>
          <a:p>
            <a:pPr lvl="2"/>
            <a:r>
              <a:rPr lang="en-US" altLang="ko-KR" dirty="0"/>
              <a:t>Q</a:t>
            </a:r>
            <a:r>
              <a:rPr lang="ko-KR" altLang="en-US" dirty="0"/>
              <a:t> 러닝</a:t>
            </a:r>
            <a:r>
              <a:rPr lang="en-US" altLang="ko-KR" dirty="0"/>
              <a:t>: TD </a:t>
            </a:r>
            <a:r>
              <a:rPr lang="ko-KR" altLang="en-US" dirty="0"/>
              <a:t>목표 값은 </a:t>
            </a:r>
            <a:r>
              <a:rPr lang="en-US" altLang="ko-KR" dirty="0"/>
              <a:t>Q </a:t>
            </a:r>
            <a:r>
              <a:rPr lang="ko-KR" altLang="en-US" dirty="0"/>
              <a:t>함수가 갱신될 때 마다 바뀜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1165F75D-BFCD-7B3C-A071-CDF43E285E3B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2AEDCA3-091F-87F3-AC7C-AE0747D5F895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321EE8-A026-3E62-C94A-EA847295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11" y="2593007"/>
            <a:ext cx="8316789" cy="58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7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A847-7321-A517-DF12-C1B54D3DF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545F75-D534-F018-48B6-E3BDF5D48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2D2E7B-921F-8466-38FF-131D0B20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B8A186-DD8F-9874-2F95-0E5EA15402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목표 신경망</a:t>
            </a:r>
            <a:endParaRPr lang="en-US" altLang="ko-KR" dirty="0"/>
          </a:p>
          <a:p>
            <a:pPr lvl="1"/>
            <a:r>
              <a:rPr lang="ko-KR" altLang="en-US" dirty="0"/>
              <a:t>원본 신경망 </a:t>
            </a:r>
            <a:r>
              <a:rPr lang="en-US" altLang="ko-KR" dirty="0"/>
              <a:t>(</a:t>
            </a:r>
            <a:r>
              <a:rPr lang="en-US" altLang="ko-KR" dirty="0" err="1"/>
              <a:t>qnet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일반적인 </a:t>
            </a:r>
            <a:r>
              <a:rPr lang="en-US" altLang="ko-KR" dirty="0"/>
              <a:t>Q </a:t>
            </a:r>
            <a:r>
              <a:rPr lang="ko-KR" altLang="en-US" dirty="0"/>
              <a:t>러닝 갱신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목표 신경망 </a:t>
            </a:r>
            <a:r>
              <a:rPr lang="en-US" altLang="ko-KR" dirty="0"/>
              <a:t>(</a:t>
            </a:r>
            <a:r>
              <a:rPr lang="en-US" altLang="ko-KR" dirty="0" err="1"/>
              <a:t>qnet_target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주기적으로 </a:t>
            </a:r>
            <a:r>
              <a:rPr lang="en-US" altLang="ko-KR" dirty="0" err="1"/>
              <a:t>qnet</a:t>
            </a:r>
            <a:r>
              <a:rPr lang="ko-KR" altLang="en-US" dirty="0"/>
              <a:t>의 가중치와 동기화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CD20E894-4BD9-B638-D912-69D42D228EE7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926840F-08D4-EA70-77C6-879D9E07A07A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C381E-1E0D-16A9-8F5D-1ECA5D64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310" y="5339734"/>
            <a:ext cx="2848373" cy="56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FB2B7-CE91-CB96-CAA8-E1702743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29" y="3948952"/>
            <a:ext cx="8316789" cy="5842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244689-E208-AFD5-29B0-43CA2EB79578}"/>
              </a:ext>
            </a:extLst>
          </p:cNvPr>
          <p:cNvCxnSpPr>
            <a:cxnSpLocks/>
          </p:cNvCxnSpPr>
          <p:nvPr/>
        </p:nvCxnSpPr>
        <p:spPr>
          <a:xfrm>
            <a:off x="5148303" y="4571609"/>
            <a:ext cx="0" cy="7554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9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CAF47-6EFB-AC64-2126-4C8647DD9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F714EE-46CA-95D7-7576-843C17A49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22F2A-40AD-2F61-F64F-7BF80495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857DDE-E0DC-4A59-5FEF-A0E91C2D4F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목표 신경망</a:t>
            </a:r>
            <a:endParaRPr lang="en-US" altLang="ko-KR" dirty="0"/>
          </a:p>
          <a:p>
            <a:pPr lvl="1"/>
            <a:r>
              <a:rPr lang="ko-KR" altLang="en-US" dirty="0"/>
              <a:t>목표 신경망 구현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4C030F6-67FD-FB70-2BA4-7D4D86AAC297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55DCC6A-C15C-1383-1DD5-1A21D7F1C530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B3418B-D479-4551-F5A9-FB72D8E9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26" y="2319887"/>
            <a:ext cx="4420217" cy="3581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F9DBED-7111-D719-CF26-16E42CB2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790" y="1202591"/>
            <a:ext cx="3813657" cy="51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D264-B594-6A46-885B-3D14CBFB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284C39-BE3A-3516-A354-5A17BCD6F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9F4C9FE-448E-34C8-0344-CC77883E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B9B345-7F16-F151-D0B0-CBF302B5E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목표 신경망</a:t>
            </a:r>
            <a:endParaRPr lang="en-US" altLang="ko-KR" dirty="0"/>
          </a:p>
          <a:p>
            <a:pPr lvl="1"/>
            <a:r>
              <a:rPr lang="ko-KR" altLang="en-US" dirty="0"/>
              <a:t>학습 결과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E3CADCF5-555B-CD8D-A817-A7F4500E9599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880B3AFF-C2E2-10C2-5B69-4E43C65073C8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607630-E7E2-7881-B09C-63E260D1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4" t="1957" r="1492" b="2273"/>
          <a:stretch/>
        </p:blipFill>
        <p:spPr>
          <a:xfrm>
            <a:off x="3170226" y="2050340"/>
            <a:ext cx="5970494" cy="44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21562-3D5C-FF6B-62C0-E0764B1B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2EB2D5-7616-B650-007A-F28F6E32D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E4C235-3BF1-92FD-97CA-6C43A06C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8.3 DQN</a:t>
            </a:r>
            <a:r>
              <a:rPr lang="ko-KR" altLang="en-US" dirty="0"/>
              <a:t>과 </a:t>
            </a:r>
            <a:r>
              <a:rPr lang="ko-KR" altLang="en-US" dirty="0" err="1"/>
              <a:t>아타리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5B1B9-E5C4-9834-D3CF-766204CABE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퐁 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CDCC7C78-9DD6-1B75-BDA9-9AC63F81A59E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26BA3C9-6BA4-5FE7-C671-036262A88C06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3FA405C-E42B-93A8-574B-B2FD24B8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63" y="1592987"/>
            <a:ext cx="6056674" cy="47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1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D94C-E3E6-DBED-EC4D-AA4C10BF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495C4-E0D5-F7ED-3B6A-A6E6205E7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329D34-1331-8E76-BE00-EF53EC34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8.3 DQN</a:t>
            </a:r>
            <a:r>
              <a:rPr lang="ko-KR" altLang="en-US" dirty="0"/>
              <a:t>과 </a:t>
            </a:r>
            <a:r>
              <a:rPr lang="ko-KR" altLang="en-US" dirty="0" err="1"/>
              <a:t>아타리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379214-5E39-4C17-CA12-890B6367F6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en-US" altLang="ko-KR" dirty="0"/>
              <a:t>MDP </a:t>
            </a:r>
            <a:r>
              <a:rPr lang="ko-KR" altLang="en-US" dirty="0"/>
              <a:t>가정의 문제</a:t>
            </a:r>
            <a:endParaRPr lang="en-US" altLang="ko-KR" dirty="0"/>
          </a:p>
          <a:p>
            <a:pPr lvl="2"/>
            <a:r>
              <a:rPr lang="en-US" altLang="ko-KR" dirty="0"/>
              <a:t>-&gt; POMDP (Partially Observable Markov Decision Process)</a:t>
            </a:r>
          </a:p>
          <a:p>
            <a:pPr lvl="3"/>
            <a:r>
              <a:rPr lang="en-US" altLang="ko-KR" dirty="0"/>
              <a:t>4</a:t>
            </a:r>
            <a:r>
              <a:rPr lang="ko-KR" altLang="en-US" dirty="0"/>
              <a:t>개의 연속된 이미지를 겹쳐서 하나의 </a:t>
            </a:r>
            <a:r>
              <a:rPr lang="en-US" altLang="ko-KR" dirty="0"/>
              <a:t>state</a:t>
            </a:r>
            <a:r>
              <a:rPr lang="ko-KR" altLang="en-US" dirty="0"/>
              <a:t>로 정의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추가 작업</a:t>
            </a:r>
            <a:endParaRPr lang="en-US" altLang="ko-KR" dirty="0"/>
          </a:p>
          <a:p>
            <a:pPr lvl="2"/>
            <a:r>
              <a:rPr lang="ko-KR" altLang="en-US" dirty="0"/>
              <a:t>이미지 주변 자르기</a:t>
            </a:r>
            <a:r>
              <a:rPr lang="en-US" altLang="ko-KR" dirty="0"/>
              <a:t> (</a:t>
            </a:r>
            <a:r>
              <a:rPr lang="ko-KR" altLang="en-US" dirty="0"/>
              <a:t>불필요한 요소 제거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그레이 스케일</a:t>
            </a:r>
            <a:endParaRPr lang="en-US" altLang="ko-KR" dirty="0"/>
          </a:p>
          <a:p>
            <a:pPr lvl="2"/>
            <a:r>
              <a:rPr lang="ko-KR" altLang="en-US" dirty="0"/>
              <a:t>이미지 크기 조정</a:t>
            </a:r>
            <a:endParaRPr lang="en-US" altLang="ko-KR" dirty="0"/>
          </a:p>
          <a:p>
            <a:pPr lvl="2"/>
            <a:r>
              <a:rPr lang="ko-KR" altLang="en-US" dirty="0"/>
              <a:t>정규화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개 프레임 중첩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18CB3675-A969-877A-4F60-F4E13F01D966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ADE22977-7F28-7BE2-AA5E-6A8ABD1F4CD8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39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0EAAA-322F-E14C-E7D6-DAFEF7A3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CA464F-044C-CA59-300F-B35FF4214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0D0AFF-378F-E801-04E2-64D08E36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8.3 DQN</a:t>
            </a:r>
            <a:r>
              <a:rPr lang="ko-KR" altLang="en-US" dirty="0"/>
              <a:t>과 </a:t>
            </a:r>
            <a:r>
              <a:rPr lang="ko-KR" altLang="en-US" dirty="0" err="1"/>
              <a:t>아타리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CE4745-3292-B502-F1E0-2FED728FD0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Epsilon </a:t>
            </a:r>
            <a:r>
              <a:rPr lang="ko-KR" altLang="en-US" dirty="0"/>
              <a:t>값 조정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689F75C-0B9F-6F49-9460-59284C0B53F9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5E793A6-A7FF-7DDD-1B09-D2755D83ED3D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668028-3F04-C4A8-5272-6205BDD7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00" y="1877593"/>
            <a:ext cx="5430842" cy="41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3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3396B-4978-6C89-687D-1661EF4E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C7BBCB-5289-B667-B43C-35643992D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1815A9-C252-54C7-D257-B4173A43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DQN </a:t>
            </a:r>
            <a:r>
              <a:rPr lang="ko-KR" altLang="en-US" dirty="0"/>
              <a:t>확장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2ED2BA-3AEE-E95D-1086-81FB604DBE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Double DQN</a:t>
            </a:r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E182AC59-7EA0-5C59-39DE-510CDC7E038A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80AB8CCF-62EF-99E2-4B01-8D38397893D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B6F8F-2BF4-3F0A-B7B7-D8CF2AC0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00" y="1564615"/>
            <a:ext cx="2848373" cy="562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DF2BC1-A7A4-445B-21F3-2415D573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42" y="1516983"/>
            <a:ext cx="4544059" cy="60968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37DB1F-FD4A-684A-1F9A-8664A5B49F71}"/>
              </a:ext>
            </a:extLst>
          </p:cNvPr>
          <p:cNvCxnSpPr>
            <a:cxnSpLocks/>
          </p:cNvCxnSpPr>
          <p:nvPr/>
        </p:nvCxnSpPr>
        <p:spPr>
          <a:xfrm>
            <a:off x="4741049" y="1889961"/>
            <a:ext cx="18979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6896983-A288-49D0-4B88-A12F6CF63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92" y="2182667"/>
            <a:ext cx="3422974" cy="42095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14F832-C125-C83E-C796-8A0B3DD5D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985" y="2169908"/>
            <a:ext cx="3118532" cy="42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5B786-B0D5-B469-F688-CF1F3FBB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EB14DD-88C1-CCA0-B80E-2388AC8E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0E8DAC-CBAC-F591-EBAA-BAE887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DQN </a:t>
            </a:r>
            <a:r>
              <a:rPr lang="ko-KR" altLang="en-US" dirty="0"/>
              <a:t>확장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A891DC-693B-D59A-3E37-1CE548B0BB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우선순위 경험 재생 </a:t>
            </a:r>
            <a:r>
              <a:rPr lang="en-US" altLang="ko-KR" dirty="0"/>
              <a:t>(PER)</a:t>
            </a:r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D6D00465-13A0-B58D-4F81-59F716346A8B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FA4C7C96-3EBA-FF33-F3D5-1A5FF81ADFC8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3F0A49-86E5-4691-9263-7011F88E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99" y="1739189"/>
            <a:ext cx="686848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43A6-A4CD-479F-5B01-8BBD8E12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345D51-FD07-7FF0-FC1E-FB5D29E4C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A493B6-EA2E-26D4-049B-81ECE91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DQN </a:t>
            </a:r>
            <a:r>
              <a:rPr lang="ko-KR" altLang="en-US" dirty="0"/>
              <a:t>확장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86BD9-755B-3D4A-B6B3-B540A777FE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Dueling DQN</a:t>
            </a:r>
          </a:p>
          <a:p>
            <a:pPr lvl="1"/>
            <a:r>
              <a:rPr lang="en-US" altLang="ko-KR" dirty="0"/>
              <a:t>Advantage function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F4C060E-665F-EF4A-7DAE-D451993E965A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76D87DBA-E357-C280-FBD5-02DDDE053C5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A6F49F-7F5A-8866-3AA6-CB93DAF01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27" y="1895160"/>
            <a:ext cx="3334215" cy="485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0365BD-0DB2-1C80-4218-F08EA46E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27" y="2546461"/>
            <a:ext cx="3372321" cy="504895"/>
          </a:xfrm>
          <a:prstGeom prst="rect">
            <a:avLst/>
          </a:prstGeom>
        </p:spPr>
      </p:pic>
      <p:pic>
        <p:nvPicPr>
          <p:cNvPr id="13" name="그림 12" descr="도표, 라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EA03D5-96D5-85C8-A615-6D04BC1D0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05" y="1879928"/>
            <a:ext cx="4813547" cy="40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CBC6493-BA1A-4F79-8676-ABADEAA7386E}"/>
              </a:ext>
            </a:extLst>
          </p:cNvPr>
          <p:cNvSpPr txBox="1">
            <a:spLocks/>
          </p:cNvSpPr>
          <p:nvPr/>
        </p:nvSpPr>
        <p:spPr>
          <a:xfrm>
            <a:off x="3629391" y="2600311"/>
            <a:ext cx="7882813" cy="141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770FE-2B55-ABE3-4191-F4DFBD0986C4}"/>
              </a:ext>
            </a:extLst>
          </p:cNvPr>
          <p:cNvSpPr txBox="1"/>
          <p:nvPr/>
        </p:nvSpPr>
        <p:spPr>
          <a:xfrm>
            <a:off x="3781788" y="898928"/>
            <a:ext cx="8221789" cy="617092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8.1 OpenAI</a:t>
            </a:r>
            <a:r>
              <a:rPr lang="ko-KR" altLang="en-US" sz="2400" dirty="0"/>
              <a:t> </a:t>
            </a:r>
            <a:r>
              <a:rPr lang="en-US" altLang="ko-KR" sz="2400" dirty="0"/>
              <a:t>Gym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8.2 DQN</a:t>
            </a:r>
            <a:r>
              <a:rPr lang="ko-KR" altLang="en-US" sz="2400" dirty="0"/>
              <a:t>의 핵심 기술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8.3 DQN</a:t>
            </a:r>
            <a:r>
              <a:rPr lang="ko-KR" altLang="en-US" sz="2400" dirty="0"/>
              <a:t>과 </a:t>
            </a:r>
            <a:r>
              <a:rPr lang="ko-KR" altLang="en-US" sz="2400" dirty="0" err="1"/>
              <a:t>아타리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8.4 DQN </a:t>
            </a:r>
            <a:r>
              <a:rPr lang="ko-KR" altLang="en-US" sz="2400" dirty="0"/>
              <a:t>확장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8.5 </a:t>
            </a:r>
            <a:r>
              <a:rPr lang="ko-KR" altLang="en-US" sz="2400" dirty="0"/>
              <a:t>정리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2"/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3282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B4296-4ACA-11FC-2912-2B84A382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7F13F6-D362-845C-755F-7DD7C67E0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C47272-F2AF-9689-0618-0FAF38EA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DQN </a:t>
            </a:r>
            <a:r>
              <a:rPr lang="ko-KR" altLang="en-US" dirty="0"/>
              <a:t>확장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001AFA-D2DF-A259-008E-EE30C9906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Dueling DQN</a:t>
            </a:r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어떤 선택을 해도 결과가 달라지지 않는 상황에서 안정적인 학습이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CE001C79-E966-37F5-5E88-D9376319F235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BA7A497-8E0B-5940-5A33-6462F2AEB508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F8EDDB-E8AC-EF10-E304-202B2F04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589" y="2302948"/>
            <a:ext cx="5032012" cy="40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09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EE5D-6CE6-776A-B1E7-E8DADA35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117574-87FC-7C95-EEE4-E4ECB801B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2E2D35-2736-63EB-B4A6-74A2103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E4E2A-469E-E333-33CB-9CC6D1D6C9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장 요약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DQN</a:t>
            </a:r>
          </a:p>
          <a:p>
            <a:pPr lvl="2"/>
            <a:r>
              <a:rPr lang="ko-KR" altLang="en-US" dirty="0"/>
              <a:t>경험 재생</a:t>
            </a:r>
            <a:endParaRPr lang="en-US" altLang="ko-KR" dirty="0"/>
          </a:p>
          <a:p>
            <a:pPr lvl="2"/>
            <a:r>
              <a:rPr lang="ko-KR" altLang="en-US" dirty="0"/>
              <a:t>목표 신경망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확장 기법</a:t>
            </a:r>
            <a:endParaRPr lang="en-US" altLang="ko-KR" dirty="0"/>
          </a:p>
          <a:p>
            <a:pPr lvl="2"/>
            <a:r>
              <a:rPr lang="en-US" altLang="ko-KR" dirty="0"/>
              <a:t>Double DQN</a:t>
            </a:r>
          </a:p>
          <a:p>
            <a:pPr lvl="2"/>
            <a:r>
              <a:rPr lang="ko-KR" altLang="en-US" dirty="0"/>
              <a:t>우선순위 경험 재생 </a:t>
            </a:r>
            <a:r>
              <a:rPr lang="en-US" altLang="ko-KR" dirty="0"/>
              <a:t>(PER)</a:t>
            </a:r>
          </a:p>
          <a:p>
            <a:pPr lvl="2"/>
            <a:r>
              <a:rPr lang="en-US" altLang="ko-KR" dirty="0"/>
              <a:t>Dueling DQN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B0FA3A8-95BD-21EB-F9A8-04A0C3EDB766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52BFAFF-81F9-DEB3-662D-E08F064F0998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516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3E1C2-DB7F-520F-9478-BB7439A4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9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AF006-29E1-3264-DFBF-225B02DF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DC8B45-BE1A-11CF-B675-0407EC892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5A0335-00AA-4739-D8EA-3ED57833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 OpenAI Gym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53746-94DF-5C3A-829A-94159D4FA5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카트 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6DB78B3A-DD6A-6AF4-14D2-15CFF5A824EA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21F0FA5-9DD3-8EB3-F24D-22D4458D8DE7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E96208-90FA-38A6-1165-28250198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8" y="2316039"/>
            <a:ext cx="5243988" cy="3001816"/>
          </a:xfrm>
          <a:prstGeom prst="rect">
            <a:avLst/>
          </a:prstGeom>
        </p:spPr>
      </p:pic>
      <p:pic>
        <p:nvPicPr>
          <p:cNvPr id="10" name="그림 9" descr="스크린샷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63D315-01E4-00DE-33C0-EF0CC809B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44" y="2316039"/>
            <a:ext cx="4823279" cy="28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BC905-0EBE-EC04-88C8-F0BE23F8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BBC8C6-5B95-738B-9B48-AE5572C88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2CE1CA-DF21-C768-C899-97E52424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 OpenAI Gym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170D9-3EC3-D96E-928E-E54D46A5A8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카트 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State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카트의 위치</a:t>
            </a:r>
            <a:r>
              <a:rPr lang="en-US" altLang="ko-KR" dirty="0"/>
              <a:t>, </a:t>
            </a:r>
            <a:r>
              <a:rPr lang="ko-KR" altLang="en-US" dirty="0"/>
              <a:t>카트의 속도</a:t>
            </a:r>
            <a:r>
              <a:rPr lang="en-US" altLang="ko-KR" dirty="0"/>
              <a:t>, </a:t>
            </a:r>
            <a:r>
              <a:rPr lang="ko-KR" altLang="en-US" dirty="0"/>
              <a:t>막대의 각도</a:t>
            </a:r>
            <a:r>
              <a:rPr lang="en-US" altLang="ko-KR" dirty="0"/>
              <a:t>, </a:t>
            </a:r>
            <a:r>
              <a:rPr lang="ko-KR" altLang="en-US" dirty="0"/>
              <a:t>막대의 각속도</a:t>
            </a:r>
            <a:r>
              <a:rPr lang="en-US" altLang="ko-KR" dirty="0"/>
              <a:t>]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Action</a:t>
            </a:r>
          </a:p>
          <a:p>
            <a:pPr lvl="2"/>
            <a:r>
              <a:rPr lang="en-US" altLang="ko-KR" dirty="0"/>
              <a:t>0: </a:t>
            </a:r>
            <a:r>
              <a:rPr lang="ko-KR" altLang="en-US" dirty="0"/>
              <a:t>왼쪽 </a:t>
            </a:r>
            <a:r>
              <a:rPr lang="en-US" altLang="ko-KR" dirty="0"/>
              <a:t>/ 1: </a:t>
            </a:r>
            <a:r>
              <a:rPr lang="ko-KR" altLang="en-US" dirty="0"/>
              <a:t>오른쪽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env.step</a:t>
            </a:r>
            <a:r>
              <a:rPr lang="en-US" altLang="ko-KR" dirty="0"/>
              <a:t>(action)</a:t>
            </a:r>
          </a:p>
          <a:p>
            <a:pPr lvl="2"/>
            <a:r>
              <a:rPr lang="en-US" altLang="ko-KR" dirty="0" err="1"/>
              <a:t>Next_state</a:t>
            </a:r>
            <a:r>
              <a:rPr lang="en-US" altLang="ko-KR" dirty="0"/>
              <a:t>: </a:t>
            </a:r>
            <a:r>
              <a:rPr lang="ko-KR" altLang="en-US" dirty="0"/>
              <a:t>다음 상태</a:t>
            </a:r>
            <a:endParaRPr lang="en-US" altLang="ko-KR" dirty="0"/>
          </a:p>
          <a:p>
            <a:pPr lvl="2"/>
            <a:r>
              <a:rPr lang="en-US" altLang="ko-KR" dirty="0"/>
              <a:t>Reward: </a:t>
            </a:r>
            <a:r>
              <a:rPr lang="ko-KR" altLang="en-US" dirty="0"/>
              <a:t>보상</a:t>
            </a:r>
            <a:endParaRPr lang="en-US" altLang="ko-KR" dirty="0"/>
          </a:p>
          <a:p>
            <a:pPr lvl="2"/>
            <a:r>
              <a:rPr lang="en-US" altLang="ko-KR" dirty="0"/>
              <a:t>Terminated: </a:t>
            </a:r>
            <a:r>
              <a:rPr lang="ko-KR" altLang="en-US" dirty="0"/>
              <a:t>목표 상태 여부 </a:t>
            </a:r>
            <a:r>
              <a:rPr lang="en-US" altLang="ko-KR" dirty="0"/>
              <a:t>(12</a:t>
            </a:r>
            <a:r>
              <a:rPr lang="ko-KR" altLang="en-US" dirty="0"/>
              <a:t>도 초과 혹은 카트가 화면 밖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Truncated: MDP </a:t>
            </a:r>
            <a:r>
              <a:rPr lang="ko-KR" altLang="en-US" dirty="0"/>
              <a:t>범위 밖의 종료 조건 충족 여부 </a:t>
            </a:r>
            <a:r>
              <a:rPr lang="en-US" altLang="ko-KR" dirty="0"/>
              <a:t>(</a:t>
            </a:r>
            <a:r>
              <a:rPr lang="ko-KR" altLang="en-US" dirty="0"/>
              <a:t>시간 초과 등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Info: </a:t>
            </a:r>
            <a:r>
              <a:rPr lang="ko-KR" altLang="en-US" dirty="0"/>
              <a:t>추가 정보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8E10490-2831-E6F1-B21A-E4E720AE9638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4B5C76B9-A56D-83CB-32B6-DA9029C8E433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210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F7DD-D9BA-BC55-1F08-1334341A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832A14-784B-9457-A568-49D03C957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1ABB8C-5737-4386-FC1B-AFA0296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 OpenAI Gym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3E0D1D-2750-AAF2-CC0B-72135E50EB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카트 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535B517-0D43-0EA1-7BBE-62DCF7F57DB0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0130CB65-C489-E555-39ED-0377FB0F4096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91C2D-8D75-2612-1FB6-B4F3E895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78" y="1451886"/>
            <a:ext cx="3695298" cy="5023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470391-E989-6ED8-B0F6-5C11B468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02" y="1451886"/>
            <a:ext cx="4644061" cy="50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1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4421F-BA3E-3A26-5B46-AF175916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54CB2A-0A6C-FA5D-0685-54A9B8088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CEC7A5-C9A3-CCE0-912E-1F962FC6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C79EE-07E0-3DF7-4B69-18AE41C44C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러닝과 </a:t>
            </a:r>
            <a:r>
              <a:rPr lang="en-US" altLang="ko-KR" dirty="0"/>
              <a:t>DQN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</a:t>
            </a:r>
            <a:r>
              <a:rPr lang="ko-KR" altLang="en-US" dirty="0"/>
              <a:t> 러닝에서는 추정치를 사용하여 추정치 갱신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DQN</a:t>
            </a:r>
            <a:r>
              <a:rPr lang="ko-KR" altLang="en-US" dirty="0"/>
              <a:t>은 </a:t>
            </a:r>
            <a:r>
              <a:rPr lang="en-US" altLang="ko-KR" dirty="0"/>
              <a:t>Q </a:t>
            </a:r>
            <a:r>
              <a:rPr lang="ko-KR" altLang="en-US" dirty="0"/>
              <a:t>러닝과 신경망을 결합한 기법</a:t>
            </a:r>
            <a:endParaRPr lang="en-US" altLang="ko-KR" dirty="0"/>
          </a:p>
          <a:p>
            <a:pPr lvl="2"/>
            <a:r>
              <a:rPr lang="ko-KR" altLang="en-US" dirty="0"/>
              <a:t>경험 재생</a:t>
            </a:r>
            <a:endParaRPr lang="en-US" altLang="ko-KR" dirty="0"/>
          </a:p>
          <a:p>
            <a:pPr lvl="2"/>
            <a:r>
              <a:rPr lang="ko-KR" altLang="en-US" dirty="0"/>
              <a:t>목표 신경망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EBE5A5AB-982A-A9BA-CD16-1AE99F187F82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04EF6DB7-313A-D764-D9C4-4A6E8D3909FA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313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2CD6-D9C3-8C7D-2483-B48178996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98E646-53E2-51CA-172F-08480332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AEC648-FE2E-A108-0CE7-C55E1A6A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0753D-4FFC-243E-0615-BB3C3D2062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경험 재생</a:t>
            </a:r>
            <a:endParaRPr lang="en-US" altLang="ko-KR" dirty="0"/>
          </a:p>
          <a:p>
            <a:pPr lvl="1"/>
            <a:r>
              <a:rPr lang="ko-KR" altLang="en-US" dirty="0"/>
              <a:t>지도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AF346D8D-BA66-8BD0-122E-5BA02FD8DF2F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442EBA9-31BE-83A4-FB9B-B15807CB63A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521003-0F8D-FC43-D88E-BA3CDB65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79" y="2216818"/>
            <a:ext cx="5512083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8BF7-DC48-9E65-B505-0D3E6CCC7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C19B24-F756-2F91-0F16-6AAB662D6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36A072-8632-FA61-D3C9-AAA5C661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EFF6B-3573-D3CA-38B4-123D60D4D9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경험 재생</a:t>
            </a:r>
            <a:endParaRPr lang="en-US" altLang="ko-KR" dirty="0"/>
          </a:p>
          <a:p>
            <a:pPr lvl="1"/>
            <a:r>
              <a:rPr lang="en-US" altLang="ko-KR" dirty="0"/>
              <a:t>Q </a:t>
            </a:r>
            <a:r>
              <a:rPr lang="ko-KR" altLang="en-US" dirty="0"/>
              <a:t>러닝</a:t>
            </a:r>
            <a:endParaRPr lang="en-US" altLang="ko-KR" dirty="0"/>
          </a:p>
          <a:p>
            <a:pPr lvl="2"/>
            <a:r>
              <a:rPr lang="en-US" altLang="ko-KR" dirty="0" err="1"/>
              <a:t>E_t</a:t>
            </a:r>
            <a:r>
              <a:rPr lang="en-US" altLang="ko-KR" dirty="0"/>
              <a:t>: </a:t>
            </a:r>
            <a:r>
              <a:rPr lang="ko-KR" altLang="en-US" dirty="0"/>
              <a:t>경험 데이터</a:t>
            </a:r>
            <a:endParaRPr lang="en-US" altLang="ko-KR" dirty="0"/>
          </a:p>
          <a:p>
            <a:pPr lvl="3"/>
            <a:r>
              <a:rPr lang="ko-KR" altLang="en-US" dirty="0"/>
              <a:t>편향된 데이터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DQN</a:t>
            </a:r>
          </a:p>
          <a:p>
            <a:pPr lvl="2"/>
            <a:r>
              <a:rPr lang="ko-KR" altLang="en-US" dirty="0"/>
              <a:t>버퍼 활용</a:t>
            </a:r>
            <a:endParaRPr lang="en-US" altLang="ko-KR" dirty="0"/>
          </a:p>
          <a:p>
            <a:pPr lvl="3"/>
            <a:r>
              <a:rPr lang="ko-KR" altLang="en-US" dirty="0"/>
              <a:t>상관관계 약화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79BB5B1-CE54-BFA9-7929-239DB627C41C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D550C5A-7270-A796-2458-2A80862D1790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 descr="텍스트, 도표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575AF5-AC76-4E43-247B-86042485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15" y="1892386"/>
            <a:ext cx="5385077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4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9039-C167-A289-3DBB-73757A18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A51598-8375-DD84-3A7F-649EF4337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4351D-BBEE-975C-DFAF-B1071FDA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DQN</a:t>
            </a:r>
            <a:r>
              <a:rPr lang="ko-KR" altLang="en-US" dirty="0"/>
              <a:t>의 핵심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5B348-E49B-16F3-9E4D-1D5C62A33E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경험 재생</a:t>
            </a:r>
            <a:endParaRPr lang="en-US" altLang="ko-KR" dirty="0"/>
          </a:p>
          <a:p>
            <a:pPr lvl="1"/>
            <a:r>
              <a:rPr lang="ko-KR" altLang="en-US" dirty="0"/>
              <a:t>경험 재생 구현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E25481A8-4FEB-59F5-FA28-45517E89154D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AB9408EE-43D7-E7DB-18BE-A6776DB0F656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F335C8-BF44-2B77-EA39-1DC10F16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88" y="1938787"/>
            <a:ext cx="5285194" cy="4385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197007-A8A6-3CC4-2EA8-04F26208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58" y="1944662"/>
            <a:ext cx="5145260" cy="4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049"/>
      </p:ext>
    </p:extLst>
  </p:cSld>
  <p:clrMapOvr>
    <a:masterClrMapping/>
  </p:clrMapOvr>
</p:sld>
</file>

<file path=ppt/theme/theme1.xml><?xml version="1.0" encoding="utf-8"?>
<a:theme xmlns:a="http://schemas.openxmlformats.org/drawingml/2006/main" name="SNUH_테마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UH_테마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UH_테마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130307</TotalTime>
  <Words>430</Words>
  <Application>Microsoft Office PowerPoint</Application>
  <PresentationFormat>와이드스크린</PresentationFormat>
  <Paragraphs>337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SNUH_테마01</vt:lpstr>
      <vt:lpstr>SNUH_테마02</vt:lpstr>
      <vt:lpstr>SNUH_테마03</vt:lpstr>
      <vt:lpstr>Reinforcement Learning Study Chapter 8. DQN</vt:lpstr>
      <vt:lpstr>PowerPoint 프레젠테이션</vt:lpstr>
      <vt:lpstr>8.1 OpenAI Gym</vt:lpstr>
      <vt:lpstr>8.1 OpenAI Gym</vt:lpstr>
      <vt:lpstr>8.1 OpenAI Gym</vt:lpstr>
      <vt:lpstr>8.2 DQN의 핵심 기술</vt:lpstr>
      <vt:lpstr>8.2 DQN의 핵심 기술</vt:lpstr>
      <vt:lpstr>8.2 DQN의 핵심 기술</vt:lpstr>
      <vt:lpstr>8.2 DQN의 핵심 기술</vt:lpstr>
      <vt:lpstr>8.2 DQN의 핵심 기술</vt:lpstr>
      <vt:lpstr>8.2 DQN의 핵심 기술</vt:lpstr>
      <vt:lpstr>8.2 DQN의 핵심 기술</vt:lpstr>
      <vt:lpstr>8.2 DQN의 핵심 기술</vt:lpstr>
      <vt:lpstr>8.3 DQN과 아타리</vt:lpstr>
      <vt:lpstr>8.3 DQN과 아타리</vt:lpstr>
      <vt:lpstr>8.3 DQN과 아타리</vt:lpstr>
      <vt:lpstr>8.4 DQN 확장</vt:lpstr>
      <vt:lpstr>8.4 DQN 확장</vt:lpstr>
      <vt:lpstr>8.4 DQN 확장</vt:lpstr>
      <vt:lpstr>8.4 DQN 확장</vt:lpstr>
      <vt:lpstr>8.5 정리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명섭 김</cp:lastModifiedBy>
  <cp:revision>2407</cp:revision>
  <cp:lastPrinted>2022-02-14T08:43:15Z</cp:lastPrinted>
  <dcterms:created xsi:type="dcterms:W3CDTF">2021-03-18T02:00:23Z</dcterms:created>
  <dcterms:modified xsi:type="dcterms:W3CDTF">2025-05-28T02:16:04Z</dcterms:modified>
</cp:coreProperties>
</file>